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20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sil representa quase metade de dados vazados no mundo: saiba como  proteger a sua empresa - FCamara">
            <a:extLst>
              <a:ext uri="{FF2B5EF4-FFF2-40B4-BE49-F238E27FC236}">
                <a16:creationId xmlns:a16="http://schemas.microsoft.com/office/drawing/2014/main" id="{AD877BD1-1EF7-B5C9-76A3-1296070D9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>
            <a:glow rad="444500">
              <a:schemeClr val="accent5">
                <a:satMod val="175000"/>
                <a:alpha val="40000"/>
              </a:schemeClr>
            </a:glow>
            <a:reflection endPos="0" dir="5400000" sy="-100000" algn="bl" rotWithShape="0"/>
            <a:softEdge rad="0"/>
          </a:effectLst>
          <a:scene3d>
            <a:camera prst="obliqueTopLeft"/>
            <a:lightRig rig="threePt" dir="t"/>
          </a:scene3d>
          <a:sp3d>
            <a:bevelT w="101600" prst="riblet"/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6896" y="1985950"/>
            <a:ext cx="8590208" cy="3275313"/>
          </a:xfrm>
          <a:prstGeom prst="rect">
            <a:avLst/>
          </a:prstGeom>
          <a:pattFill prst="smGrid">
            <a:fgClr>
              <a:schemeClr val="bg1">
                <a:lumMod val="85000"/>
              </a:schemeClr>
            </a:fgClr>
            <a:bgClr>
              <a:schemeClr val="tx2">
                <a:lumMod val="40000"/>
                <a:lumOff val="60000"/>
              </a:schemeClr>
            </a:bgClr>
          </a:pattFill>
          <a:effectLst>
            <a:outerShdw blurRad="40000" dist="23000" dir="5400000" rotWithShape="0">
              <a:srgbClr val="000000">
                <a:alpha val="35000"/>
              </a:srgbClr>
            </a:outerShdw>
            <a:softEdge rad="254000"/>
          </a:effectLst>
          <a:scene3d>
            <a:camera prst="orthographicFront"/>
            <a:lightRig rig="threePt" dir="t"/>
          </a:scene3d>
          <a:sp3d extrusionH="76200" prstMaterial="dkEdge">
            <a:bevelT w="139700" h="139700" prst="divot"/>
            <a:bevelB prst="angle"/>
            <a:extrusionClr>
              <a:schemeClr val="tx1">
                <a:lumMod val="95000"/>
                <a:lumOff val="5000"/>
              </a:schemeClr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489397" y="2248330"/>
            <a:ext cx="816520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 prstMaterial="softEdge">
              <a:bevelT w="50800" h="38100" prst="riblet"/>
              <a:bevelB w="38100" h="38100" prst="angle"/>
              <a:extrusionClr>
                <a:schemeClr val="tx1">
                  <a:lumMod val="95000"/>
                  <a:lumOff val="5000"/>
                </a:schemeClr>
              </a:extrusionClr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pt-BR" sz="1400" noProof="0" dirty="0"/>
          </a:p>
          <a:p>
            <a:pPr>
              <a:defRPr sz="3600" b="1">
                <a:solidFill>
                  <a:srgbClr val="0066CC"/>
                </a:solidFill>
              </a:defRPr>
            </a:pPr>
            <a:r>
              <a:rPr lang="pt-BR" sz="4000" noProof="0" dirty="0">
                <a:solidFill>
                  <a:schemeClr val="accent5">
                    <a:lumMod val="50000"/>
                  </a:schemeClr>
                </a:solidFill>
              </a:rPr>
              <a:t>Política Interna de Proteção de Dados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48B08DD-87AD-25CE-7852-7BE27CE05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005" y="3483729"/>
            <a:ext cx="3866547" cy="185317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DAADFA4-BC42-B437-5540-4A226B0BC71A}"/>
              </a:ext>
            </a:extLst>
          </p:cNvPr>
          <p:cNvSpPr/>
          <p:nvPr/>
        </p:nvSpPr>
        <p:spPr>
          <a:xfrm>
            <a:off x="-4459542" y="3992780"/>
            <a:ext cx="147061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Encarregado </a:t>
            </a: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  <a:r>
              <a:rPr lang="pt-B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LGPD: </a:t>
            </a:r>
          </a:p>
          <a:p>
            <a:pPr algn="ctr"/>
            <a:r>
              <a:rPr lang="pt-B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Diego Menna Barreto Marchi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405E1-7FFF-D011-9697-39EE94273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rasil representa quase metade de dados vazados no mundo: saiba como  proteger a sua empresa - FCamara">
            <a:extLst>
              <a:ext uri="{FF2B5EF4-FFF2-40B4-BE49-F238E27FC236}">
                <a16:creationId xmlns:a16="http://schemas.microsoft.com/office/drawing/2014/main" id="{CF74A423-804D-DB9C-F9D1-8C3989D4F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>
            <a:glow rad="444500">
              <a:schemeClr val="accent5">
                <a:satMod val="175000"/>
                <a:alpha val="40000"/>
              </a:schemeClr>
            </a:glow>
            <a:reflection endPos="0" dir="5400000" sy="-100000" algn="bl" rotWithShape="0"/>
            <a:softEdge rad="0"/>
          </a:effectLst>
          <a:scene3d>
            <a:camera prst="obliqueTopLeft"/>
            <a:lightRig rig="threePt" dir="t"/>
          </a:scene3d>
          <a:sp3d>
            <a:bevelT w="101600" prst="riblet"/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22A947-809A-0A65-07E5-3B4706902397}"/>
              </a:ext>
            </a:extLst>
          </p:cNvPr>
          <p:cNvSpPr/>
          <p:nvPr/>
        </p:nvSpPr>
        <p:spPr>
          <a:xfrm>
            <a:off x="0" y="887506"/>
            <a:ext cx="8229600" cy="5970494"/>
          </a:xfrm>
          <a:prstGeom prst="rect">
            <a:avLst/>
          </a:prstGeom>
          <a:pattFill prst="pct7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gradFill>
              <a:gsLst>
                <a:gs pos="29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1000">
                  <a:schemeClr val="accent1">
                    <a:lumMod val="37000"/>
                    <a:lumOff val="63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260350" h="60325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884DF-5DFB-ED9C-6BBB-842FD83ADDDC}"/>
              </a:ext>
            </a:extLst>
          </p:cNvPr>
          <p:cNvSpPr txBox="1"/>
          <p:nvPr/>
        </p:nvSpPr>
        <p:spPr>
          <a:xfrm>
            <a:off x="349624" y="968324"/>
            <a:ext cx="4648067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t-BR" sz="2400" noProof="0" dirty="0"/>
          </a:p>
          <a:p>
            <a:pPr>
              <a:defRPr sz="3600" b="1">
                <a:solidFill>
                  <a:srgbClr val="0066CC"/>
                </a:solidFill>
              </a:defRPr>
            </a:pPr>
            <a:r>
              <a:rPr lang="pt-BR" sz="4400" dirty="0"/>
              <a:t>Sanções e Revisões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069EF-5045-AC05-8995-728BAC501AF4}"/>
              </a:ext>
            </a:extLst>
          </p:cNvPr>
          <p:cNvSpPr txBox="1"/>
          <p:nvPr/>
        </p:nvSpPr>
        <p:spPr>
          <a:xfrm>
            <a:off x="349623" y="2376173"/>
            <a:ext cx="76379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2200">
                <a:solidFill>
                  <a:srgbClr val="3C3C3C"/>
                </a:solidFill>
              </a:defRPr>
            </a:pPr>
            <a:r>
              <a:rPr lang="pt-BR" dirty="0"/>
              <a:t>O descumprimento pode gerar advertência, suspensão ou demissão. A política será revisada sempre que necessário.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84A51D-43EE-ECD4-E07B-28D7915B8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41" y="5970494"/>
            <a:ext cx="1615660" cy="774359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EE4DD5A-B2CD-6FBC-8051-64693E6C8E9E}"/>
              </a:ext>
            </a:extLst>
          </p:cNvPr>
          <p:cNvCxnSpPr>
            <a:cxnSpLocks/>
          </p:cNvCxnSpPr>
          <p:nvPr/>
        </p:nvCxnSpPr>
        <p:spPr>
          <a:xfrm flipV="1">
            <a:off x="108324" y="2093294"/>
            <a:ext cx="6775076" cy="1380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58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CDBC6-BDF8-0366-AC7F-71FFD3B29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rasil representa quase metade de dados vazados no mundo: saiba como  proteger a sua empresa - FCamara">
            <a:extLst>
              <a:ext uri="{FF2B5EF4-FFF2-40B4-BE49-F238E27FC236}">
                <a16:creationId xmlns:a16="http://schemas.microsoft.com/office/drawing/2014/main" id="{E93588BA-8EAA-590C-89A9-91E622C2C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>
            <a:glow rad="444500">
              <a:schemeClr val="accent5">
                <a:satMod val="175000"/>
                <a:alpha val="40000"/>
              </a:schemeClr>
            </a:glow>
            <a:reflection endPos="0" dir="5400000" sy="-100000" algn="bl" rotWithShape="0"/>
            <a:softEdge rad="0"/>
          </a:effectLst>
          <a:scene3d>
            <a:camera prst="obliqueTopLeft"/>
            <a:lightRig rig="threePt" dir="t"/>
          </a:scene3d>
          <a:sp3d>
            <a:bevelT w="101600" prst="riblet"/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00DEA2-5FC7-6D81-74C1-0129888D0BE4}"/>
              </a:ext>
            </a:extLst>
          </p:cNvPr>
          <p:cNvSpPr/>
          <p:nvPr/>
        </p:nvSpPr>
        <p:spPr>
          <a:xfrm>
            <a:off x="0" y="887506"/>
            <a:ext cx="8229600" cy="5970494"/>
          </a:xfrm>
          <a:prstGeom prst="rect">
            <a:avLst/>
          </a:prstGeom>
          <a:pattFill prst="pct7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gradFill>
              <a:gsLst>
                <a:gs pos="29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1000">
                  <a:schemeClr val="accent1">
                    <a:lumMod val="37000"/>
                    <a:lumOff val="63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260350" h="60325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6EC6E-47D9-4D90-F051-C651935E5DF3}"/>
              </a:ext>
            </a:extLst>
          </p:cNvPr>
          <p:cNvSpPr txBox="1"/>
          <p:nvPr/>
        </p:nvSpPr>
        <p:spPr>
          <a:xfrm>
            <a:off x="349624" y="968324"/>
            <a:ext cx="4076565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t-BR" sz="2400" noProof="0" dirty="0"/>
          </a:p>
          <a:p>
            <a:pPr>
              <a:defRPr sz="3600" b="1">
                <a:solidFill>
                  <a:srgbClr val="0066CC"/>
                </a:solidFill>
              </a:defRPr>
            </a:pPr>
            <a:r>
              <a:rPr lang="pt-BR" sz="4400" dirty="0"/>
              <a:t>Outras Questões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B6DC6-9959-B259-BE1E-945134B98906}"/>
              </a:ext>
            </a:extLst>
          </p:cNvPr>
          <p:cNvSpPr txBox="1"/>
          <p:nvPr/>
        </p:nvSpPr>
        <p:spPr>
          <a:xfrm>
            <a:off x="349623" y="2376173"/>
            <a:ext cx="76379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2200">
                <a:solidFill>
                  <a:srgbClr val="3C3C3C"/>
                </a:solidFill>
              </a:defRPr>
            </a:pPr>
            <a:r>
              <a:rPr lang="pt-BR" sz="2200" dirty="0"/>
              <a:t>Qualquer situação não prevista nesta Política será resolvida pela Diretoria do CRBio-03 em conjunto com o Encarregado pela LGPD, com base nos princípios da boa-fé e proteção dos direitos dos titulares dos dados.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2374A9C-8484-5173-840E-B6593651F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41" y="5970494"/>
            <a:ext cx="1615660" cy="774359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7663F27-5705-4E19-C326-B7881DA90668}"/>
              </a:ext>
            </a:extLst>
          </p:cNvPr>
          <p:cNvCxnSpPr>
            <a:cxnSpLocks/>
          </p:cNvCxnSpPr>
          <p:nvPr/>
        </p:nvCxnSpPr>
        <p:spPr>
          <a:xfrm flipV="1">
            <a:off x="108324" y="2093294"/>
            <a:ext cx="6775076" cy="1380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Botão de ação: Ajuda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784749E-15B1-542D-FEF4-67959679CAF1}"/>
              </a:ext>
            </a:extLst>
          </p:cNvPr>
          <p:cNvSpPr/>
          <p:nvPr/>
        </p:nvSpPr>
        <p:spPr>
          <a:xfrm>
            <a:off x="3130550" y="4091799"/>
            <a:ext cx="1968500" cy="2073065"/>
          </a:xfrm>
          <a:prstGeom prst="actionButtonHelp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19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rasil representa quase metade de dados vazados no mundo: saiba como  proteger a sua empresa - FCamara">
            <a:extLst>
              <a:ext uri="{FF2B5EF4-FFF2-40B4-BE49-F238E27FC236}">
                <a16:creationId xmlns:a16="http://schemas.microsoft.com/office/drawing/2014/main" id="{F1B27503-93D9-A77F-0790-3C38C62A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>
            <a:glow rad="444500">
              <a:schemeClr val="accent5">
                <a:satMod val="175000"/>
                <a:alpha val="40000"/>
              </a:schemeClr>
            </a:glow>
            <a:reflection endPos="0" dir="5400000" sy="-100000" algn="bl" rotWithShape="0"/>
            <a:softEdge rad="0"/>
          </a:effectLst>
          <a:scene3d>
            <a:camera prst="obliqueTopLeft"/>
            <a:lightRig rig="threePt" dir="t"/>
          </a:scene3d>
          <a:sp3d>
            <a:bevelT w="101600" prst="riblet"/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887506"/>
            <a:ext cx="8229600" cy="5970494"/>
          </a:xfrm>
          <a:prstGeom prst="rect">
            <a:avLst/>
          </a:prstGeom>
          <a:pattFill prst="pct7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gradFill>
              <a:gsLst>
                <a:gs pos="29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1000">
                  <a:schemeClr val="accent1">
                    <a:lumMod val="37000"/>
                    <a:lumOff val="63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260350" h="60325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349624" y="968324"/>
            <a:ext cx="2192139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t-BR" sz="2400" noProof="0" dirty="0"/>
          </a:p>
          <a:p>
            <a:pPr>
              <a:defRPr sz="3600" b="1">
                <a:solidFill>
                  <a:srgbClr val="0066CC"/>
                </a:solidFill>
              </a:defRPr>
            </a:pPr>
            <a:r>
              <a:rPr lang="pt-BR" sz="4400" noProof="0" dirty="0"/>
              <a:t>Objetivo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623" y="2376173"/>
            <a:ext cx="76379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2200">
                <a:solidFill>
                  <a:srgbClr val="3C3C3C"/>
                </a:solidFill>
              </a:defRPr>
            </a:pPr>
            <a:r>
              <a:rPr lang="pt-BR" noProof="0" dirty="0"/>
              <a:t>Garantir o cumprimento da LGPD, protegendo os dados pessoais tratados pelo CRBio-03 e proporcionando segurança e transparência aos </a:t>
            </a:r>
            <a:r>
              <a:rPr lang="pt-BR" dirty="0"/>
              <a:t>Biólogos registrados, Conselheiros e Colaboradores do Conselho Regional de Biologia da 3ª Região.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8777E70-73A5-4E17-EA3D-96B192072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41" y="5970494"/>
            <a:ext cx="1615660" cy="774359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E7AB6C9-4179-D8C3-34F1-7F2C5943FC30}"/>
              </a:ext>
            </a:extLst>
          </p:cNvPr>
          <p:cNvCxnSpPr>
            <a:cxnSpLocks/>
          </p:cNvCxnSpPr>
          <p:nvPr/>
        </p:nvCxnSpPr>
        <p:spPr>
          <a:xfrm flipV="1">
            <a:off x="108324" y="2093294"/>
            <a:ext cx="6775076" cy="1380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Lgpd – RUDLOFF">
            <a:extLst>
              <a:ext uri="{FF2B5EF4-FFF2-40B4-BE49-F238E27FC236}">
                <a16:creationId xmlns:a16="http://schemas.microsoft.com/office/drawing/2014/main" id="{B70A9F25-87D8-CEE9-128A-0B0DB53E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3" y="43561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DB799-12B0-9E77-BD46-B4DAF9290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rasil representa quase metade de dados vazados no mundo: saiba como  proteger a sua empresa - FCamara">
            <a:extLst>
              <a:ext uri="{FF2B5EF4-FFF2-40B4-BE49-F238E27FC236}">
                <a16:creationId xmlns:a16="http://schemas.microsoft.com/office/drawing/2014/main" id="{7B47951F-5EA0-2705-25B7-8A2DE35C7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>
            <a:glow rad="444500">
              <a:schemeClr val="accent5">
                <a:satMod val="175000"/>
                <a:alpha val="40000"/>
              </a:schemeClr>
            </a:glow>
            <a:reflection endPos="0" dir="5400000" sy="-100000" algn="bl" rotWithShape="0"/>
            <a:softEdge rad="0"/>
          </a:effectLst>
          <a:scene3d>
            <a:camera prst="obliqueTopLeft"/>
            <a:lightRig rig="threePt" dir="t"/>
          </a:scene3d>
          <a:sp3d>
            <a:bevelT w="101600" prst="riblet"/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A4E72C-E95D-3494-ED33-311F3F2C34E8}"/>
              </a:ext>
            </a:extLst>
          </p:cNvPr>
          <p:cNvSpPr/>
          <p:nvPr/>
        </p:nvSpPr>
        <p:spPr>
          <a:xfrm>
            <a:off x="0" y="887506"/>
            <a:ext cx="8229600" cy="5970494"/>
          </a:xfrm>
          <a:prstGeom prst="rect">
            <a:avLst/>
          </a:prstGeom>
          <a:pattFill prst="pct7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gradFill>
              <a:gsLst>
                <a:gs pos="29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1000">
                  <a:schemeClr val="accent1">
                    <a:lumMod val="37000"/>
                    <a:lumOff val="63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260350" h="60325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B074A8-4A94-2605-3C7F-A9D436AE8F0A}"/>
              </a:ext>
            </a:extLst>
          </p:cNvPr>
          <p:cNvSpPr txBox="1"/>
          <p:nvPr/>
        </p:nvSpPr>
        <p:spPr>
          <a:xfrm>
            <a:off x="349624" y="968324"/>
            <a:ext cx="4054764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t-BR" sz="2400" noProof="0" dirty="0"/>
          </a:p>
          <a:p>
            <a:pPr>
              <a:defRPr sz="3600" b="1">
                <a:solidFill>
                  <a:srgbClr val="0066CC"/>
                </a:solidFill>
              </a:defRPr>
            </a:pPr>
            <a:r>
              <a:rPr lang="pt-BR" sz="4400" dirty="0"/>
              <a:t>Conceitos-Chave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BE9470B-3457-5FD6-17B8-5A6C9E05B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41" y="5970494"/>
            <a:ext cx="1615660" cy="77435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17F7C8FC-118D-0508-E6E3-A2620EC096C3}"/>
              </a:ext>
            </a:extLst>
          </p:cNvPr>
          <p:cNvSpPr txBox="1"/>
          <p:nvPr/>
        </p:nvSpPr>
        <p:spPr>
          <a:xfrm>
            <a:off x="349624" y="2107097"/>
            <a:ext cx="7315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noProof="0" dirty="0"/>
          </a:p>
          <a:p>
            <a:pPr>
              <a:defRPr sz="2200">
                <a:solidFill>
                  <a:srgbClr val="3C3C3C"/>
                </a:solidFill>
              </a:defRPr>
            </a:pPr>
            <a:r>
              <a:rPr lang="pt-BR" noProof="0" dirty="0"/>
              <a:t>• Dados Pessoais: informações que identificam alguém.</a:t>
            </a:r>
          </a:p>
          <a:p>
            <a:pPr>
              <a:defRPr sz="2200">
                <a:solidFill>
                  <a:srgbClr val="3C3C3C"/>
                </a:solidFill>
              </a:defRPr>
            </a:pPr>
            <a:br>
              <a:rPr lang="pt-BR" noProof="0" dirty="0"/>
            </a:br>
            <a:r>
              <a:rPr lang="pt-BR" noProof="0" dirty="0"/>
              <a:t>• Dados Sensíveis: origem racial, religião, saúde, etc.</a:t>
            </a:r>
          </a:p>
          <a:p>
            <a:pPr>
              <a:defRPr sz="2200">
                <a:solidFill>
                  <a:srgbClr val="3C3C3C"/>
                </a:solidFill>
              </a:defRPr>
            </a:pPr>
            <a:br>
              <a:rPr lang="pt-BR" noProof="0" dirty="0"/>
            </a:br>
            <a:r>
              <a:rPr lang="pt-BR" noProof="0" dirty="0"/>
              <a:t>• Controlador e Operador: quem decide e quem executa o tratamento.</a:t>
            </a:r>
            <a:endParaRPr lang="pt-BR" dirty="0"/>
          </a:p>
          <a:p>
            <a:pPr>
              <a:defRPr sz="2200">
                <a:solidFill>
                  <a:srgbClr val="3C3C3C"/>
                </a:solidFill>
              </a:defRPr>
            </a:pPr>
            <a:endParaRPr lang="pt-BR" noProof="0" dirty="0"/>
          </a:p>
          <a:p>
            <a:pPr>
              <a:defRPr sz="2200">
                <a:solidFill>
                  <a:srgbClr val="3C3C3C"/>
                </a:solidFill>
              </a:defRPr>
            </a:pPr>
            <a:r>
              <a:rPr lang="pt-BR" dirty="0"/>
              <a:t>•</a:t>
            </a:r>
            <a:r>
              <a:rPr lang="pt-BR" sz="2200" dirty="0"/>
              <a:t> Titular: Pessoa natural a quem se referem os dados pessoais que são objeto de tratamento. </a:t>
            </a:r>
            <a:endParaRPr lang="pt-BR" noProof="0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40127C2-CC8F-9BBF-E93C-09E386EDF3DC}"/>
              </a:ext>
            </a:extLst>
          </p:cNvPr>
          <p:cNvCxnSpPr>
            <a:cxnSpLocks/>
          </p:cNvCxnSpPr>
          <p:nvPr/>
        </p:nvCxnSpPr>
        <p:spPr>
          <a:xfrm flipV="1">
            <a:off x="108324" y="2093294"/>
            <a:ext cx="6775076" cy="1380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5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F4691-C34B-C1C2-67CE-2FFE4A05C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rasil representa quase metade de dados vazados no mundo: saiba como  proteger a sua empresa - FCamara">
            <a:extLst>
              <a:ext uri="{FF2B5EF4-FFF2-40B4-BE49-F238E27FC236}">
                <a16:creationId xmlns:a16="http://schemas.microsoft.com/office/drawing/2014/main" id="{C5282AF9-7A19-4704-6007-5D7F8DB6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>
            <a:glow rad="444500">
              <a:schemeClr val="accent5">
                <a:satMod val="175000"/>
                <a:alpha val="40000"/>
              </a:schemeClr>
            </a:glow>
            <a:reflection endPos="0" dir="5400000" sy="-100000" algn="bl" rotWithShape="0"/>
            <a:softEdge rad="0"/>
          </a:effectLst>
          <a:scene3d>
            <a:camera prst="obliqueTopLeft"/>
            <a:lightRig rig="threePt" dir="t"/>
          </a:scene3d>
          <a:sp3d>
            <a:bevelT w="101600" prst="riblet"/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C2E4FA-AD5E-2B16-1DAE-857F6F8CA3B0}"/>
              </a:ext>
            </a:extLst>
          </p:cNvPr>
          <p:cNvSpPr/>
          <p:nvPr/>
        </p:nvSpPr>
        <p:spPr>
          <a:xfrm>
            <a:off x="0" y="887506"/>
            <a:ext cx="8229600" cy="5970494"/>
          </a:xfrm>
          <a:prstGeom prst="rect">
            <a:avLst/>
          </a:prstGeom>
          <a:pattFill prst="pct7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gradFill>
              <a:gsLst>
                <a:gs pos="29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1000">
                  <a:schemeClr val="accent1">
                    <a:lumMod val="37000"/>
                    <a:lumOff val="63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260350" h="60325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220D3-2A6F-373D-15BF-CA00659A3ADA}"/>
              </a:ext>
            </a:extLst>
          </p:cNvPr>
          <p:cNvSpPr txBox="1"/>
          <p:nvPr/>
        </p:nvSpPr>
        <p:spPr>
          <a:xfrm>
            <a:off x="349624" y="968324"/>
            <a:ext cx="4956806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t-BR" sz="2400" noProof="0" dirty="0"/>
          </a:p>
          <a:p>
            <a:pPr>
              <a:defRPr sz="3600" b="1">
                <a:solidFill>
                  <a:srgbClr val="0066CC"/>
                </a:solidFill>
              </a:defRPr>
            </a:pPr>
            <a:r>
              <a:rPr lang="pt-BR" sz="4400" dirty="0"/>
              <a:t>Quem Deve Cumprir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251FA-EB3E-9CBF-467F-8E38707DF2C2}"/>
              </a:ext>
            </a:extLst>
          </p:cNvPr>
          <p:cNvSpPr txBox="1"/>
          <p:nvPr/>
        </p:nvSpPr>
        <p:spPr>
          <a:xfrm>
            <a:off x="349623" y="2376173"/>
            <a:ext cx="76379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3C3C3C"/>
                </a:solidFill>
              </a:defRPr>
            </a:pPr>
            <a:r>
              <a:rPr lang="pt-BR" dirty="0"/>
              <a:t>Todos os empregados públicos, estagiários, prestadores de serviço e terceiros que tratem dados pessoais em suas atividades.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1E3D749-5A2E-7C86-2144-EAF64258B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41" y="5970494"/>
            <a:ext cx="1615660" cy="774359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479BF52-6F28-A4CE-2181-9B671E4F75C9}"/>
              </a:ext>
            </a:extLst>
          </p:cNvPr>
          <p:cNvCxnSpPr>
            <a:cxnSpLocks/>
          </p:cNvCxnSpPr>
          <p:nvPr/>
        </p:nvCxnSpPr>
        <p:spPr>
          <a:xfrm flipV="1">
            <a:off x="108324" y="2093294"/>
            <a:ext cx="6775076" cy="1380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Participação Do Colaborador Na Cultura Da Empresa: Entenda">
            <a:extLst>
              <a:ext uri="{FF2B5EF4-FFF2-40B4-BE49-F238E27FC236}">
                <a16:creationId xmlns:a16="http://schemas.microsoft.com/office/drawing/2014/main" id="{EA99E8F3-1DB2-0262-F337-F7539BE2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57" y="3414690"/>
            <a:ext cx="4351129" cy="29007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279400" prstMaterial="dkEdge">
            <a:bevelT w="152400" h="50800" prst="softRound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7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5BA42-42D6-8C18-E559-D1F2400E0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rasil representa quase metade de dados vazados no mundo: saiba como  proteger a sua empresa - FCamara">
            <a:extLst>
              <a:ext uri="{FF2B5EF4-FFF2-40B4-BE49-F238E27FC236}">
                <a16:creationId xmlns:a16="http://schemas.microsoft.com/office/drawing/2014/main" id="{3AED16DE-5FC9-4A9A-1877-7FDB0C37B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>
            <a:glow rad="444500">
              <a:schemeClr val="accent5">
                <a:satMod val="175000"/>
                <a:alpha val="40000"/>
              </a:schemeClr>
            </a:glow>
            <a:reflection endPos="0" dir="5400000" sy="-100000" algn="bl" rotWithShape="0"/>
            <a:softEdge rad="0"/>
          </a:effectLst>
          <a:scene3d>
            <a:camera prst="obliqueTopLeft"/>
            <a:lightRig rig="threePt" dir="t"/>
          </a:scene3d>
          <a:sp3d>
            <a:bevelT w="101600" prst="riblet"/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85A941-8E95-EA9A-813C-402A0A55008F}"/>
              </a:ext>
            </a:extLst>
          </p:cNvPr>
          <p:cNvSpPr/>
          <p:nvPr/>
        </p:nvSpPr>
        <p:spPr>
          <a:xfrm>
            <a:off x="0" y="887506"/>
            <a:ext cx="8229600" cy="5970494"/>
          </a:xfrm>
          <a:prstGeom prst="rect">
            <a:avLst/>
          </a:prstGeom>
          <a:pattFill prst="pct7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gradFill>
              <a:gsLst>
                <a:gs pos="29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1000">
                  <a:schemeClr val="accent1">
                    <a:lumMod val="37000"/>
                    <a:lumOff val="63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260350" h="60325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B2CD04-7AC2-B742-BCB8-AE3C5E6F57B7}"/>
              </a:ext>
            </a:extLst>
          </p:cNvPr>
          <p:cNvSpPr txBox="1"/>
          <p:nvPr/>
        </p:nvSpPr>
        <p:spPr>
          <a:xfrm>
            <a:off x="349624" y="968324"/>
            <a:ext cx="4548233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t-BR" sz="2400" noProof="0" dirty="0"/>
          </a:p>
          <a:p>
            <a:pPr>
              <a:defRPr sz="3600" b="1">
                <a:solidFill>
                  <a:srgbClr val="0066CC"/>
                </a:solidFill>
              </a:defRPr>
            </a:pPr>
            <a:r>
              <a:rPr lang="pt-BR" sz="4400" dirty="0"/>
              <a:t>Princípios da LGPD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78C80-8E82-7231-E3CD-2399CD64BF72}"/>
              </a:ext>
            </a:extLst>
          </p:cNvPr>
          <p:cNvSpPr txBox="1"/>
          <p:nvPr/>
        </p:nvSpPr>
        <p:spPr>
          <a:xfrm>
            <a:off x="349623" y="2376173"/>
            <a:ext cx="76379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3C3C3C"/>
                </a:solidFill>
              </a:defRPr>
            </a:pPr>
            <a:r>
              <a:rPr lang="pt-BR" sz="2400" dirty="0"/>
              <a:t>Finalidade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3C3C3C"/>
                </a:solidFill>
              </a:defRPr>
            </a:pPr>
            <a:r>
              <a:rPr lang="pt-BR" sz="2400" dirty="0"/>
              <a:t>Adequação 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3C3C3C"/>
                </a:solidFill>
              </a:defRPr>
            </a:pPr>
            <a:r>
              <a:rPr lang="pt-BR" sz="2400" dirty="0"/>
              <a:t>Necessidade 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3C3C3C"/>
                </a:solidFill>
              </a:defRPr>
            </a:pPr>
            <a:r>
              <a:rPr lang="pt-BR" sz="2400" dirty="0"/>
              <a:t>Livre Acesso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3C3C3C"/>
                </a:solidFill>
              </a:defRPr>
            </a:pPr>
            <a:r>
              <a:rPr lang="pt-BR" sz="2400" dirty="0"/>
              <a:t>Qualidade dos Dados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3C3C3C"/>
                </a:solidFill>
              </a:defRPr>
            </a:pPr>
            <a:r>
              <a:rPr lang="pt-BR" sz="2400" dirty="0"/>
              <a:t>Segurança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3C3C3C"/>
                </a:solidFill>
              </a:defRPr>
            </a:pPr>
            <a:r>
              <a:rPr lang="pt-BR" sz="2400" dirty="0"/>
              <a:t>Prevenção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3C3C3C"/>
                </a:solidFill>
              </a:defRPr>
            </a:pPr>
            <a:r>
              <a:rPr lang="pt-BR" sz="2400" dirty="0"/>
              <a:t>Responsabilização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D38559F-BE01-34D0-C344-58AEF3641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41" y="5970494"/>
            <a:ext cx="1615660" cy="774359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97ABB7E3-6BE2-8215-8145-630CBE900CC7}"/>
              </a:ext>
            </a:extLst>
          </p:cNvPr>
          <p:cNvCxnSpPr>
            <a:cxnSpLocks/>
          </p:cNvCxnSpPr>
          <p:nvPr/>
        </p:nvCxnSpPr>
        <p:spPr>
          <a:xfrm flipV="1">
            <a:off x="108324" y="2093294"/>
            <a:ext cx="6775076" cy="1380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ITIL4 os princípios orientadores - Dicas de Tecnologia | Dicas para  consumidores">
            <a:extLst>
              <a:ext uri="{FF2B5EF4-FFF2-40B4-BE49-F238E27FC236}">
                <a16:creationId xmlns:a16="http://schemas.microsoft.com/office/drawing/2014/main" id="{CDC19967-FC88-5674-093F-5FBEE6D3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80" y="2654430"/>
            <a:ext cx="3384142" cy="24356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dkEdge">
            <a:bevelT w="165100" prst="coolSlant"/>
            <a:extrusionClr>
              <a:schemeClr val="tx1">
                <a:lumMod val="95000"/>
                <a:lumOff val="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1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1AFB3-F220-5CA3-124D-037A738B7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rasil representa quase metade de dados vazados no mundo: saiba como  proteger a sua empresa - FCamara">
            <a:extLst>
              <a:ext uri="{FF2B5EF4-FFF2-40B4-BE49-F238E27FC236}">
                <a16:creationId xmlns:a16="http://schemas.microsoft.com/office/drawing/2014/main" id="{63B8A6EA-D41D-62FB-4F87-DD1DEAB7B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>
            <a:glow rad="444500">
              <a:schemeClr val="accent5">
                <a:satMod val="175000"/>
                <a:alpha val="40000"/>
              </a:schemeClr>
            </a:glow>
            <a:reflection endPos="0" dir="5400000" sy="-100000" algn="bl" rotWithShape="0"/>
            <a:softEdge rad="0"/>
          </a:effectLst>
          <a:scene3d>
            <a:camera prst="obliqueTopLeft"/>
            <a:lightRig rig="threePt" dir="t"/>
          </a:scene3d>
          <a:sp3d>
            <a:bevelT w="101600" prst="riblet"/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7C0E86-150A-1E8D-0511-56505C889389}"/>
              </a:ext>
            </a:extLst>
          </p:cNvPr>
          <p:cNvSpPr/>
          <p:nvPr/>
        </p:nvSpPr>
        <p:spPr>
          <a:xfrm>
            <a:off x="0" y="887506"/>
            <a:ext cx="8229600" cy="5970494"/>
          </a:xfrm>
          <a:prstGeom prst="rect">
            <a:avLst/>
          </a:prstGeom>
          <a:pattFill prst="pct7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gradFill>
              <a:gsLst>
                <a:gs pos="29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1000">
                  <a:schemeClr val="accent1">
                    <a:lumMod val="37000"/>
                    <a:lumOff val="63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260350" h="60325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7D8AE-8D8B-53C4-E827-7321D93804EA}"/>
              </a:ext>
            </a:extLst>
          </p:cNvPr>
          <p:cNvSpPr txBox="1"/>
          <p:nvPr/>
        </p:nvSpPr>
        <p:spPr>
          <a:xfrm>
            <a:off x="349624" y="968324"/>
            <a:ext cx="5132559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t-BR" sz="2400" noProof="0" dirty="0"/>
          </a:p>
          <a:p>
            <a:pPr>
              <a:defRPr sz="3600" b="1">
                <a:solidFill>
                  <a:srgbClr val="0066CC"/>
                </a:solidFill>
              </a:defRPr>
            </a:pPr>
            <a:r>
              <a:rPr lang="pt-BR" sz="4400" dirty="0"/>
              <a:t>Direitos dos Titulares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8C201B-C721-B50B-098A-FB74164B93A2}"/>
              </a:ext>
            </a:extLst>
          </p:cNvPr>
          <p:cNvSpPr txBox="1"/>
          <p:nvPr/>
        </p:nvSpPr>
        <p:spPr>
          <a:xfrm>
            <a:off x="349623" y="2187915"/>
            <a:ext cx="763792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3C3C3C"/>
                </a:solidFill>
              </a:defRPr>
            </a:pPr>
            <a:r>
              <a:rPr lang="pt-BR" sz="2000" dirty="0"/>
              <a:t>Confirmação da existência de tratamento de dados. </a:t>
            </a:r>
          </a:p>
          <a:p>
            <a:pPr>
              <a:defRPr sz="2200">
                <a:solidFill>
                  <a:srgbClr val="3C3C3C"/>
                </a:solidFill>
              </a:defRPr>
            </a:pPr>
            <a:endParaRPr lang="pt-BR" sz="2000" dirty="0"/>
          </a:p>
          <a:p>
            <a:pPr>
              <a:defRPr sz="2200">
                <a:solidFill>
                  <a:srgbClr val="3C3C3C"/>
                </a:solidFill>
              </a:defRPr>
            </a:pPr>
            <a:r>
              <a:rPr lang="pt-BR" sz="2000" dirty="0"/>
              <a:t>Acesso aos dados tratados. </a:t>
            </a:r>
          </a:p>
          <a:p>
            <a:pPr>
              <a:defRPr sz="2200">
                <a:solidFill>
                  <a:srgbClr val="3C3C3C"/>
                </a:solidFill>
              </a:defRPr>
            </a:pPr>
            <a:endParaRPr lang="pt-BR" sz="2000" dirty="0"/>
          </a:p>
          <a:p>
            <a:pPr>
              <a:defRPr sz="2200">
                <a:solidFill>
                  <a:srgbClr val="3C3C3C"/>
                </a:solidFill>
              </a:defRPr>
            </a:pPr>
            <a:r>
              <a:rPr lang="pt-BR" sz="2000" dirty="0"/>
              <a:t>Correção de dados incompletos, inexatos ou desatualizados. </a:t>
            </a:r>
          </a:p>
          <a:p>
            <a:pPr>
              <a:defRPr sz="2200">
                <a:solidFill>
                  <a:srgbClr val="3C3C3C"/>
                </a:solidFill>
              </a:defRPr>
            </a:pPr>
            <a:endParaRPr lang="pt-BR" sz="2000" dirty="0"/>
          </a:p>
          <a:p>
            <a:pPr>
              <a:defRPr sz="2200">
                <a:solidFill>
                  <a:srgbClr val="3C3C3C"/>
                </a:solidFill>
              </a:defRPr>
            </a:pPr>
            <a:r>
              <a:rPr lang="pt-BR" sz="2000" dirty="0"/>
              <a:t>Eliminação de dados desnecessários ou tratados em desconformidade com a legislação. </a:t>
            </a:r>
          </a:p>
          <a:p>
            <a:pPr>
              <a:defRPr sz="2200">
                <a:solidFill>
                  <a:srgbClr val="3C3C3C"/>
                </a:solidFill>
              </a:defRPr>
            </a:pPr>
            <a:endParaRPr lang="pt-BR" sz="2000" dirty="0"/>
          </a:p>
          <a:p>
            <a:pPr>
              <a:defRPr sz="2200">
                <a:solidFill>
                  <a:srgbClr val="3C3C3C"/>
                </a:solidFill>
              </a:defRPr>
            </a:pPr>
            <a:r>
              <a:rPr lang="pt-BR" sz="2000" dirty="0"/>
              <a:t>Informação sobre compartilhamento dos dados e a finalidade do tratamento. </a:t>
            </a:r>
          </a:p>
          <a:p>
            <a:pPr>
              <a:defRPr sz="2200">
                <a:solidFill>
                  <a:srgbClr val="3C3C3C"/>
                </a:solidFill>
              </a:defRPr>
            </a:pPr>
            <a:endParaRPr lang="pt-BR" sz="2000" dirty="0"/>
          </a:p>
          <a:p>
            <a:pPr>
              <a:defRPr sz="2200">
                <a:solidFill>
                  <a:srgbClr val="3C3C3C"/>
                </a:solidFill>
              </a:defRPr>
            </a:pPr>
            <a:r>
              <a:rPr lang="pt-BR" sz="2000" dirty="0"/>
              <a:t>Revogação do consentimento para o tratamento de dados.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4CBEEB-E8A0-E862-7997-6BAE42738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916" y="5970494"/>
            <a:ext cx="1615660" cy="774359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10F0BCD-65F1-F53E-4F99-B147C8850036}"/>
              </a:ext>
            </a:extLst>
          </p:cNvPr>
          <p:cNvCxnSpPr>
            <a:cxnSpLocks/>
          </p:cNvCxnSpPr>
          <p:nvPr/>
        </p:nvCxnSpPr>
        <p:spPr>
          <a:xfrm flipV="1">
            <a:off x="108324" y="2093294"/>
            <a:ext cx="6775076" cy="1380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09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B82D3-BDD1-84E6-68B6-882313F93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rasil representa quase metade de dados vazados no mundo: saiba como  proteger a sua empresa - FCamara">
            <a:extLst>
              <a:ext uri="{FF2B5EF4-FFF2-40B4-BE49-F238E27FC236}">
                <a16:creationId xmlns:a16="http://schemas.microsoft.com/office/drawing/2014/main" id="{238210FA-8FE8-AE80-723D-2004B880B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>
            <a:glow rad="444500">
              <a:schemeClr val="accent5">
                <a:satMod val="175000"/>
                <a:alpha val="40000"/>
              </a:schemeClr>
            </a:glow>
            <a:reflection endPos="0" dir="5400000" sy="-100000" algn="bl" rotWithShape="0"/>
            <a:softEdge rad="0"/>
          </a:effectLst>
          <a:scene3d>
            <a:camera prst="obliqueTopLeft"/>
            <a:lightRig rig="threePt" dir="t"/>
          </a:scene3d>
          <a:sp3d>
            <a:bevelT w="101600" prst="riblet"/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4C4CFF-7CC8-7D04-8454-753CE97F3D6E}"/>
              </a:ext>
            </a:extLst>
          </p:cNvPr>
          <p:cNvSpPr/>
          <p:nvPr/>
        </p:nvSpPr>
        <p:spPr>
          <a:xfrm>
            <a:off x="0" y="887506"/>
            <a:ext cx="8229600" cy="5970494"/>
          </a:xfrm>
          <a:prstGeom prst="rect">
            <a:avLst/>
          </a:prstGeom>
          <a:pattFill prst="pct7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gradFill>
              <a:gsLst>
                <a:gs pos="29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1000">
                  <a:schemeClr val="accent1">
                    <a:lumMod val="37000"/>
                    <a:lumOff val="63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260350" h="60325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F42C8-C893-9D09-ABFA-A4F60DCA9FB2}"/>
              </a:ext>
            </a:extLst>
          </p:cNvPr>
          <p:cNvSpPr txBox="1"/>
          <p:nvPr/>
        </p:nvSpPr>
        <p:spPr>
          <a:xfrm>
            <a:off x="349624" y="968324"/>
            <a:ext cx="5206554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t-BR" sz="2400" noProof="0" dirty="0"/>
          </a:p>
          <a:p>
            <a:pPr>
              <a:defRPr sz="3600" b="1">
                <a:solidFill>
                  <a:srgbClr val="0066CC"/>
                </a:solidFill>
              </a:defRPr>
            </a:pPr>
            <a:r>
              <a:rPr lang="pt-BR" sz="4400" dirty="0"/>
              <a:t>Tratamento de Dados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087DF-A53B-5F47-8BD6-57BBE12C7C15}"/>
              </a:ext>
            </a:extLst>
          </p:cNvPr>
          <p:cNvSpPr txBox="1"/>
          <p:nvPr/>
        </p:nvSpPr>
        <p:spPr>
          <a:xfrm>
            <a:off x="349623" y="2367171"/>
            <a:ext cx="763792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3C3C3C"/>
                </a:solidFill>
              </a:defRPr>
            </a:pPr>
            <a:r>
              <a:rPr lang="pt-BR" dirty="0"/>
              <a:t>• Coleta com base legal clara.</a:t>
            </a:r>
          </a:p>
          <a:p>
            <a:pPr>
              <a:defRPr sz="2200">
                <a:solidFill>
                  <a:srgbClr val="3C3C3C"/>
                </a:solidFill>
              </a:defRPr>
            </a:pPr>
            <a:br>
              <a:rPr lang="pt-BR" dirty="0"/>
            </a:br>
            <a:r>
              <a:rPr lang="pt-BR" dirty="0"/>
              <a:t>• Armazenamento seguro e controlado.</a:t>
            </a:r>
          </a:p>
          <a:p>
            <a:pPr>
              <a:defRPr sz="2200">
                <a:solidFill>
                  <a:srgbClr val="3C3C3C"/>
                </a:solidFill>
              </a:defRPr>
            </a:pPr>
            <a:br>
              <a:rPr lang="pt-BR" dirty="0"/>
            </a:br>
            <a:r>
              <a:rPr lang="pt-BR" dirty="0"/>
              <a:t>• Compartilhamento apenas com autorização.</a:t>
            </a:r>
          </a:p>
          <a:p>
            <a:pPr>
              <a:defRPr sz="2200">
                <a:solidFill>
                  <a:srgbClr val="3C3C3C"/>
                </a:solidFill>
              </a:defRPr>
            </a:pPr>
            <a:br>
              <a:rPr lang="pt-BR" dirty="0"/>
            </a:br>
            <a:r>
              <a:rPr lang="pt-BR" dirty="0"/>
              <a:t>• Eliminação quando não mais necessário.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75267A9-749E-F038-1665-6E609483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41" y="5970494"/>
            <a:ext cx="1615660" cy="774359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048AEDE3-3C4E-D676-875C-6AAF02ED612A}"/>
              </a:ext>
            </a:extLst>
          </p:cNvPr>
          <p:cNvCxnSpPr>
            <a:cxnSpLocks/>
          </p:cNvCxnSpPr>
          <p:nvPr/>
        </p:nvCxnSpPr>
        <p:spPr>
          <a:xfrm flipV="1">
            <a:off x="108324" y="2093294"/>
            <a:ext cx="6775076" cy="1380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160E2F1-68A7-A899-72BE-BF84B6048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75" y="4750904"/>
            <a:ext cx="4946958" cy="186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608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9E1D5-4BEC-FA28-A5AA-0D0237BB7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rasil representa quase metade de dados vazados no mundo: saiba como  proteger a sua empresa - FCamara">
            <a:extLst>
              <a:ext uri="{FF2B5EF4-FFF2-40B4-BE49-F238E27FC236}">
                <a16:creationId xmlns:a16="http://schemas.microsoft.com/office/drawing/2014/main" id="{B7624FD5-0EB7-5E1A-DB50-2E95B11B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>
            <a:glow rad="444500">
              <a:schemeClr val="accent5">
                <a:satMod val="175000"/>
                <a:alpha val="40000"/>
              </a:schemeClr>
            </a:glow>
            <a:reflection endPos="0" dir="5400000" sy="-100000" algn="bl" rotWithShape="0"/>
            <a:softEdge rad="0"/>
          </a:effectLst>
          <a:scene3d>
            <a:camera prst="obliqueTopLeft"/>
            <a:lightRig rig="threePt" dir="t"/>
          </a:scene3d>
          <a:sp3d>
            <a:bevelT w="101600" prst="riblet"/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06C67F-BE40-671C-E3EF-20CBDBB18808}"/>
              </a:ext>
            </a:extLst>
          </p:cNvPr>
          <p:cNvSpPr/>
          <p:nvPr/>
        </p:nvSpPr>
        <p:spPr>
          <a:xfrm>
            <a:off x="0" y="887506"/>
            <a:ext cx="8229600" cy="5970494"/>
          </a:xfrm>
          <a:prstGeom prst="rect">
            <a:avLst/>
          </a:prstGeom>
          <a:pattFill prst="pct7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gradFill>
              <a:gsLst>
                <a:gs pos="29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1000">
                  <a:schemeClr val="accent1">
                    <a:lumMod val="37000"/>
                    <a:lumOff val="63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260350" h="60325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335D1E-E906-4F5E-365D-022C72640A2A}"/>
              </a:ext>
            </a:extLst>
          </p:cNvPr>
          <p:cNvSpPr txBox="1"/>
          <p:nvPr/>
        </p:nvSpPr>
        <p:spPr>
          <a:xfrm>
            <a:off x="349624" y="968324"/>
            <a:ext cx="6099619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t-BR" sz="2400" noProof="0" dirty="0"/>
          </a:p>
          <a:p>
            <a:pPr>
              <a:defRPr sz="3600" b="1">
                <a:solidFill>
                  <a:srgbClr val="0066CC"/>
                </a:solidFill>
              </a:defRPr>
            </a:pPr>
            <a:r>
              <a:rPr lang="pt-BR" sz="4400" dirty="0"/>
              <a:t>Segurança da Informação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130B3-9529-EEBB-182A-CEE46B896EA3}"/>
              </a:ext>
            </a:extLst>
          </p:cNvPr>
          <p:cNvSpPr txBox="1"/>
          <p:nvPr/>
        </p:nvSpPr>
        <p:spPr>
          <a:xfrm>
            <a:off x="349623" y="2376173"/>
            <a:ext cx="76379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2200">
                <a:solidFill>
                  <a:srgbClr val="3C3C3C"/>
                </a:solidFill>
              </a:defRPr>
            </a:pPr>
            <a:r>
              <a:rPr lang="pt-BR" dirty="0"/>
              <a:t>Uso de senhas fortes, criptografia, atualizações de sistemas e revisão periódica pela equipe de proteção de dados, constituída pela Encarregado pela LGPD e a Assessoria de Informática.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F1A93B-6829-BBBB-9ADF-726312B8B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41" y="5970494"/>
            <a:ext cx="1615660" cy="774359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96B17C64-6EDA-4267-C407-53F8A9F8C9D1}"/>
              </a:ext>
            </a:extLst>
          </p:cNvPr>
          <p:cNvCxnSpPr>
            <a:cxnSpLocks/>
          </p:cNvCxnSpPr>
          <p:nvPr/>
        </p:nvCxnSpPr>
        <p:spPr>
          <a:xfrm flipV="1">
            <a:off x="108324" y="2093294"/>
            <a:ext cx="6775076" cy="1380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adeado - ícones de segurança grátis">
            <a:extLst>
              <a:ext uri="{FF2B5EF4-FFF2-40B4-BE49-F238E27FC236}">
                <a16:creationId xmlns:a16="http://schemas.microsoft.com/office/drawing/2014/main" id="{8D6443DE-6BEB-37E5-3D57-BF57DC3E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9" y="3782408"/>
            <a:ext cx="2380855" cy="23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2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E594C-4EE4-B03B-39C4-F80A96E5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rasil representa quase metade de dados vazados no mundo: saiba como  proteger a sua empresa - FCamara">
            <a:extLst>
              <a:ext uri="{FF2B5EF4-FFF2-40B4-BE49-F238E27FC236}">
                <a16:creationId xmlns:a16="http://schemas.microsoft.com/office/drawing/2014/main" id="{3980B209-8C77-A338-54E5-4D95C5DDB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>
            <a:glow rad="444500">
              <a:schemeClr val="accent5">
                <a:satMod val="175000"/>
                <a:alpha val="40000"/>
              </a:schemeClr>
            </a:glow>
            <a:reflection endPos="0" dir="5400000" sy="-100000" algn="bl" rotWithShape="0"/>
            <a:softEdge rad="0"/>
          </a:effectLst>
          <a:scene3d>
            <a:camera prst="obliqueTopLeft"/>
            <a:lightRig rig="threePt" dir="t"/>
          </a:scene3d>
          <a:sp3d>
            <a:bevelT w="101600" prst="riblet"/>
            <a:bevelB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2AED07-BED5-A6FB-D80F-26AAFB61E713}"/>
              </a:ext>
            </a:extLst>
          </p:cNvPr>
          <p:cNvSpPr/>
          <p:nvPr/>
        </p:nvSpPr>
        <p:spPr>
          <a:xfrm>
            <a:off x="0" y="887506"/>
            <a:ext cx="8229600" cy="5970494"/>
          </a:xfrm>
          <a:prstGeom prst="rect">
            <a:avLst/>
          </a:prstGeom>
          <a:pattFill prst="pct7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gradFill>
              <a:gsLst>
                <a:gs pos="29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51000">
                  <a:schemeClr val="accent1">
                    <a:lumMod val="37000"/>
                    <a:lumOff val="63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260350" h="60325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  <a:p>
            <a:pPr algn="just">
              <a:defRPr sz="2200">
                <a:solidFill>
                  <a:srgbClr val="3C3C3C"/>
                </a:solidFill>
              </a:defRPr>
            </a:pPr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ECB141-730B-FBF0-7147-027D6DF09737}"/>
              </a:ext>
            </a:extLst>
          </p:cNvPr>
          <p:cNvSpPr txBox="1"/>
          <p:nvPr/>
        </p:nvSpPr>
        <p:spPr>
          <a:xfrm>
            <a:off x="349624" y="968324"/>
            <a:ext cx="4523739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t-BR" sz="2400" noProof="0" dirty="0"/>
          </a:p>
          <a:p>
            <a:pPr>
              <a:defRPr sz="3600" b="1">
                <a:solidFill>
                  <a:srgbClr val="0066CC"/>
                </a:solidFill>
              </a:defRPr>
            </a:pPr>
            <a:r>
              <a:rPr lang="pt-BR" sz="4400" dirty="0"/>
              <a:t>Responsabilidades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E55DD-6612-BCE4-1FCA-DA7E7EE46014}"/>
              </a:ext>
            </a:extLst>
          </p:cNvPr>
          <p:cNvSpPr txBox="1"/>
          <p:nvPr/>
        </p:nvSpPr>
        <p:spPr>
          <a:xfrm>
            <a:off x="349623" y="2376173"/>
            <a:ext cx="76379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2200">
                <a:solidFill>
                  <a:srgbClr val="3C3C3C"/>
                </a:solidFill>
              </a:defRPr>
            </a:pPr>
            <a:r>
              <a:rPr lang="pt-BR" dirty="0"/>
              <a:t>Os Empregados Públicos, Biólogos e prestadores de serviço devem seguir a política, manter sigilo e relatar incidentes. O Encarregado supervisiona e orienta o cumprimento da LGPD.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5EB07E4-379B-02D6-D593-0CF267F75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41" y="5970494"/>
            <a:ext cx="1615660" cy="774359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5CF0CC1-A10F-8366-4612-C28CA57348D8}"/>
              </a:ext>
            </a:extLst>
          </p:cNvPr>
          <p:cNvCxnSpPr>
            <a:cxnSpLocks/>
          </p:cNvCxnSpPr>
          <p:nvPr/>
        </p:nvCxnSpPr>
        <p:spPr>
          <a:xfrm flipV="1">
            <a:off x="108324" y="2093294"/>
            <a:ext cx="6775076" cy="1380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354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354</Words>
  <Application>Microsoft Office PowerPoint</Application>
  <PresentationFormat>Apresentação na tela (4:3)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Crbio</dc:creator>
  <cp:keywords/>
  <dc:description>generated using python-pptx</dc:description>
  <cp:lastModifiedBy>Diego Marchi</cp:lastModifiedBy>
  <cp:revision>6</cp:revision>
  <dcterms:created xsi:type="dcterms:W3CDTF">2013-01-27T09:14:16Z</dcterms:created>
  <dcterms:modified xsi:type="dcterms:W3CDTF">2025-12-10T12:22:35Z</dcterms:modified>
  <cp:category/>
</cp:coreProperties>
</file>